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7" r:id="rId4"/>
    <p:sldId id="28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95" r:id="rId18"/>
    <p:sldId id="296" r:id="rId19"/>
    <p:sldId id="297" r:id="rId20"/>
    <p:sldId id="298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0560-05FA-4E34-AD47-36CF468A86C5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12A6-2A80-4295-95D9-6A1F12A93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87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0560-05FA-4E34-AD47-36CF468A86C5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12A6-2A80-4295-95D9-6A1F12A93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171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0560-05FA-4E34-AD47-36CF468A86C5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12A6-2A80-4295-95D9-6A1F12A93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44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0560-05FA-4E34-AD47-36CF468A86C5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12A6-2A80-4295-95D9-6A1F12A93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226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0560-05FA-4E34-AD47-36CF468A86C5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12A6-2A80-4295-95D9-6A1F12A93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390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0560-05FA-4E34-AD47-36CF468A86C5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12A6-2A80-4295-95D9-6A1F12A93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299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0560-05FA-4E34-AD47-36CF468A86C5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12A6-2A80-4295-95D9-6A1F12A93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726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0560-05FA-4E34-AD47-36CF468A86C5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12A6-2A80-4295-95D9-6A1F12A93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48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0560-05FA-4E34-AD47-36CF468A86C5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12A6-2A80-4295-95D9-6A1F12A93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775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0560-05FA-4E34-AD47-36CF468A86C5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12A6-2A80-4295-95D9-6A1F12A93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340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0560-05FA-4E34-AD47-36CF468A86C5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12A6-2A80-4295-95D9-6A1F12A93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891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60560-05FA-4E34-AD47-36CF468A86C5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F12A6-2A80-4295-95D9-6A1F12A93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893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4236888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ETIOLOGY, PATHOGENESIS, CLINICAL PRESENTATION,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en-US" dirty="0">
                <a:effectLst/>
              </a:rPr>
              <a:t>DIAGNOSTICS, TREATMENT, AND PROPHYLAXIS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en-US" dirty="0">
                <a:effectLst/>
              </a:rPr>
              <a:t>OF INDIVIDUAL TEETH POSITION ANOMALIES</a:t>
            </a:r>
            <a:endParaRPr lang="uk-UA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5301208"/>
            <a:ext cx="8062912" cy="1368152"/>
          </a:xfrm>
        </p:spPr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en-US" dirty="0" smtClean="0"/>
              <a:t>Lecture</a:t>
            </a:r>
            <a:r>
              <a:rPr lang="uk-UA" dirty="0" smtClean="0"/>
              <a:t> </a:t>
            </a:r>
            <a:r>
              <a:rPr lang="uk-UA" dirty="0" smtClean="0"/>
              <a:t>№2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69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LINGUAL TEETH POSITION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92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/>
              </a:rPr>
              <a:t>DIASTEMA</a:t>
            </a:r>
            <a:endParaRPr lang="uk-UA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bad habits;</a:t>
            </a:r>
            <a:endParaRPr lang="uk-UA" dirty="0"/>
          </a:p>
          <a:p>
            <a:r>
              <a:rPr lang="en-US" dirty="0"/>
              <a:t>o late extraction of milk teeth;</a:t>
            </a:r>
            <a:endParaRPr lang="uk-UA" dirty="0"/>
          </a:p>
          <a:p>
            <a:r>
              <a:rPr lang="en-US" dirty="0"/>
              <a:t>o anomalies of the lateral teeth form and size;</a:t>
            </a:r>
            <a:endParaRPr lang="uk-UA" dirty="0"/>
          </a:p>
          <a:p>
            <a:r>
              <a:rPr lang="en-US" dirty="0"/>
              <a:t>o partial </a:t>
            </a:r>
            <a:r>
              <a:rPr lang="en-US" dirty="0" err="1"/>
              <a:t>adentia</a:t>
            </a:r>
            <a:r>
              <a:rPr lang="en-US" dirty="0"/>
              <a:t>;</a:t>
            </a:r>
            <a:endParaRPr lang="uk-UA" dirty="0"/>
          </a:p>
          <a:p>
            <a:r>
              <a:rPr lang="en-US" dirty="0"/>
              <a:t>o anomalous position of the upper lip frenulum;</a:t>
            </a:r>
            <a:endParaRPr lang="uk-UA" dirty="0"/>
          </a:p>
          <a:p>
            <a:r>
              <a:rPr lang="en-US" dirty="0"/>
              <a:t>o supplemental teeth;</a:t>
            </a:r>
            <a:endParaRPr lang="uk-UA" dirty="0"/>
          </a:p>
          <a:p>
            <a:r>
              <a:rPr lang="en-US" dirty="0"/>
              <a:t>o inadequacy of teeth and jaws sizes (big jaws and small teeth).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70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05322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</a:rPr>
              <a:t>F.Y. </a:t>
            </a:r>
            <a:r>
              <a:rPr lang="en-US" sz="4000" dirty="0" err="1">
                <a:effectLst/>
              </a:rPr>
              <a:t>Khoroshilkina</a:t>
            </a:r>
            <a:r>
              <a:rPr lang="en-US" sz="4000" dirty="0">
                <a:effectLst/>
              </a:rPr>
              <a:t> (1962) offered </a:t>
            </a:r>
            <a:r>
              <a:rPr lang="en-US" sz="4000" dirty="0" err="1">
                <a:effectLst/>
              </a:rPr>
              <a:t>diastema</a:t>
            </a:r>
            <a:r>
              <a:rPr lang="en-US" sz="4000" dirty="0">
                <a:effectLst/>
              </a:rPr>
              <a:t> types classification.</a:t>
            </a:r>
            <a:endParaRPr lang="uk-UA" sz="40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78962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i="1" dirty="0"/>
              <a:t>The first type </a:t>
            </a:r>
            <a:r>
              <a:rPr lang="en-US" sz="3200" dirty="0"/>
              <a:t>of </a:t>
            </a:r>
            <a:r>
              <a:rPr lang="en-US" sz="3200" dirty="0" err="1" smtClean="0"/>
              <a:t>diastema</a:t>
            </a:r>
            <a:r>
              <a:rPr lang="en-US" sz="3200" dirty="0" smtClean="0"/>
              <a:t>.</a:t>
            </a:r>
            <a:endParaRPr lang="uk-UA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i="1" dirty="0"/>
              <a:t>The </a:t>
            </a:r>
            <a:r>
              <a:rPr lang="en-US" sz="3200" i="1" dirty="0" smtClean="0"/>
              <a:t>second</a:t>
            </a:r>
            <a:r>
              <a:rPr lang="en-US" sz="3200" dirty="0" smtClean="0"/>
              <a:t>.</a:t>
            </a:r>
            <a:endParaRPr lang="uk-UA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i="1" dirty="0"/>
              <a:t>The third </a:t>
            </a:r>
            <a:r>
              <a:rPr lang="en-US" sz="3200" i="1" dirty="0" smtClean="0"/>
              <a:t>type</a:t>
            </a:r>
            <a:r>
              <a:rPr lang="en-US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40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diastems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309781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 </a:t>
            </a:r>
            <a:r>
              <a:rPr lang="en-US" dirty="0"/>
              <a:t>1) without axis rotation;</a:t>
            </a:r>
            <a:endParaRPr lang="uk-UA" dirty="0"/>
          </a:p>
          <a:p>
            <a:r>
              <a:rPr lang="en-US" dirty="0"/>
              <a:t>2) with rotation around the axis of the medial surface in the vestibular direction;</a:t>
            </a:r>
            <a:endParaRPr lang="uk-UA" dirty="0"/>
          </a:p>
          <a:p>
            <a:r>
              <a:rPr lang="en-US" dirty="0"/>
              <a:t>3) with rotation around the axis of the medial surface in the oral direction. Such varieties of the central incisors position are met at all </a:t>
            </a:r>
            <a:r>
              <a:rPr lang="en-US" dirty="0" err="1"/>
              <a:t>diastema</a:t>
            </a:r>
            <a:r>
              <a:rPr lang="en-US" dirty="0"/>
              <a:t> types.</a:t>
            </a:r>
            <a:endParaRPr lang="uk-UA" dirty="0"/>
          </a:p>
          <a:p>
            <a:pPr marL="64008" indent="0">
              <a:buNone/>
            </a:pPr>
            <a:endParaRPr lang="uk-UA" dirty="0"/>
          </a:p>
          <a:p>
            <a:pPr marL="64008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69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</a:rPr>
              <a:t>TEETH TORSIONS (TORSION ANOMALY)</a:t>
            </a:r>
            <a:endParaRPr lang="uk-UA" sz="28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en-US" dirty="0" smtClean="0"/>
              <a:t>             The </a:t>
            </a:r>
            <a:r>
              <a:rPr lang="en-US" dirty="0"/>
              <a:t>anomaly may be caused by:</a:t>
            </a:r>
            <a:endParaRPr lang="uk-UA" dirty="0"/>
          </a:p>
          <a:p>
            <a:r>
              <a:rPr lang="en-US" dirty="0"/>
              <a:t>o irregular permanent tooth germ anlage;</a:t>
            </a:r>
            <a:endParaRPr lang="uk-UA" dirty="0"/>
          </a:p>
          <a:p>
            <a:r>
              <a:rPr lang="en-US" dirty="0"/>
              <a:t>o premature milk tooth extraction with subsequent medial dislocation of distal teeth;</a:t>
            </a:r>
            <a:endParaRPr lang="uk-UA" dirty="0"/>
          </a:p>
          <a:p>
            <a:r>
              <a:rPr lang="en-US" dirty="0"/>
              <a:t>o supplemental teeth;</a:t>
            </a:r>
            <a:endParaRPr lang="uk-UA" dirty="0"/>
          </a:p>
          <a:p>
            <a:r>
              <a:rPr lang="en-US" dirty="0"/>
              <a:t>o a retained tooth;</a:t>
            </a:r>
            <a:endParaRPr lang="uk-UA" dirty="0"/>
          </a:p>
          <a:p>
            <a:r>
              <a:rPr lang="en-US" dirty="0"/>
              <a:t>o dental arches narrowing and lack of space in the dental arch for individual teeth;</a:t>
            </a:r>
            <a:endParaRPr lang="uk-UA" dirty="0"/>
          </a:p>
          <a:p>
            <a:r>
              <a:rPr lang="en-US" dirty="0"/>
              <a:t>o </a:t>
            </a:r>
            <a:r>
              <a:rPr lang="en-US" dirty="0" err="1"/>
              <a:t>macrodontia</a:t>
            </a:r>
            <a:r>
              <a:rPr lang="en-US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95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3953594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</a:rPr>
              <a:t>SUPRAOCCLUSION AND INFRAOCCLUSION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20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TEETH TRANSPOSITION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7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J:\Універ\Лекції IV курс англ\Робота 07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0" t="10830" r="21842" b="13927"/>
          <a:stretch/>
        </p:blipFill>
        <p:spPr bwMode="auto">
          <a:xfrm flipV="1">
            <a:off x="467544" y="332656"/>
            <a:ext cx="8159013" cy="642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J:\Універ\Лекції IV курс англ\Семененко Софія 01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76" b="11181"/>
          <a:stretch/>
        </p:blipFill>
        <p:spPr bwMode="auto">
          <a:xfrm>
            <a:off x="9939" y="203054"/>
            <a:ext cx="8954549" cy="620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J:\Універ\Лекції IV курс англ\фото 00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3" t="11677" r="11905" b="18609"/>
          <a:stretch/>
        </p:blipFill>
        <p:spPr bwMode="auto">
          <a:xfrm>
            <a:off x="323528" y="404664"/>
            <a:ext cx="8604448" cy="615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8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</a:rPr>
              <a:t>Angle (</a:t>
            </a:r>
            <a:r>
              <a:rPr lang="en-US" sz="3200" dirty="0" smtClean="0">
                <a:effectLst/>
              </a:rPr>
              <a:t>1889</a:t>
            </a:r>
            <a:r>
              <a:rPr lang="uk-UA" sz="3200" dirty="0" smtClean="0">
                <a:effectLst/>
              </a:rPr>
              <a:t>)</a:t>
            </a:r>
            <a:r>
              <a:rPr lang="en-US" sz="3200" dirty="0" smtClean="0">
                <a:effectLst/>
              </a:rPr>
              <a:t>:</a:t>
            </a:r>
            <a:r>
              <a:rPr lang="uk-UA" sz="3200" dirty="0">
                <a:effectLst/>
              </a:rPr>
              <a:t/>
            </a:r>
            <a:br>
              <a:rPr lang="uk-UA" sz="3200" dirty="0">
                <a:effectLst/>
              </a:rPr>
            </a:br>
            <a:endParaRPr lang="uk-UA" sz="32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1) labial or </a:t>
            </a:r>
            <a:r>
              <a:rPr lang="en-US" sz="2800" dirty="0" err="1"/>
              <a:t>buccal</a:t>
            </a:r>
            <a:r>
              <a:rPr lang="en-US" sz="2800" dirty="0"/>
              <a:t> occlusion;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en-US" sz="2800" dirty="0"/>
              <a:t>2) lingual occlusion </a:t>
            </a:r>
            <a:r>
              <a:rPr lang="en-US" sz="2800" dirty="0" smtClean="0"/>
              <a:t>;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en-US" sz="2800" dirty="0"/>
              <a:t>3) medial occlusion;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en-US" sz="2800" dirty="0"/>
              <a:t>4) posterior occlusion;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en-US" sz="2800" dirty="0"/>
              <a:t>5) torsion occlusion </a:t>
            </a:r>
            <a:r>
              <a:rPr lang="en-US" sz="2800" dirty="0" smtClean="0"/>
              <a:t>;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en-US" sz="2800" dirty="0"/>
              <a:t>6) </a:t>
            </a:r>
            <a:r>
              <a:rPr lang="en-US" sz="2800" dirty="0" err="1"/>
              <a:t>infraocclusion</a:t>
            </a:r>
            <a:r>
              <a:rPr lang="en-US" sz="2800" dirty="0"/>
              <a:t>;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en-US" sz="2800" dirty="0"/>
              <a:t>7) </a:t>
            </a:r>
            <a:r>
              <a:rPr lang="en-US" sz="2800" dirty="0" err="1"/>
              <a:t>supraocclusion</a:t>
            </a:r>
            <a:r>
              <a:rPr lang="en-US" sz="2800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70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22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0532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effectLst/>
              </a:rPr>
              <a:t>to Simon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1) outside of the normal dental arch;</a:t>
            </a:r>
            <a:endParaRPr lang="uk-UA" dirty="0"/>
          </a:p>
          <a:p>
            <a:r>
              <a:rPr lang="en-US" dirty="0"/>
              <a:t>2) in the middle of the normal dental arch;</a:t>
            </a:r>
            <a:endParaRPr lang="uk-UA" dirty="0"/>
          </a:p>
          <a:p>
            <a:r>
              <a:rPr lang="en-US" dirty="0"/>
              <a:t>3) medially from its normal place;</a:t>
            </a:r>
            <a:endParaRPr lang="uk-UA" dirty="0"/>
          </a:p>
          <a:p>
            <a:r>
              <a:rPr lang="en-US" dirty="0"/>
              <a:t>4) distally from its normal place;</a:t>
            </a:r>
            <a:endParaRPr lang="uk-UA" dirty="0"/>
          </a:p>
          <a:p>
            <a:r>
              <a:rPr lang="en-US" dirty="0"/>
              <a:t>5) above its normal place;</a:t>
            </a:r>
            <a:endParaRPr lang="uk-UA" dirty="0"/>
          </a:p>
          <a:p>
            <a:r>
              <a:rPr lang="en-US" dirty="0"/>
              <a:t>6) in its place, but rotated:</a:t>
            </a:r>
            <a:endParaRPr lang="uk-UA" dirty="0"/>
          </a:p>
          <a:p>
            <a:r>
              <a:rPr lang="en-US" dirty="0"/>
              <a:t>a)  around the long axis (the vertical axis of the head);</a:t>
            </a:r>
            <a:endParaRPr lang="uk-UA" dirty="0"/>
          </a:p>
          <a:p>
            <a:r>
              <a:rPr lang="en-US" dirty="0"/>
              <a:t>b)  around the transverse axis (of the head); the torsion point lies: near the apex, tooth neck, cutting edge (of the mastication surface);</a:t>
            </a:r>
            <a:endParaRPr lang="uk-UA" dirty="0"/>
          </a:p>
          <a:p>
            <a:r>
              <a:rPr lang="en-US" dirty="0"/>
              <a:t>c)  around the sagittal axis; the torsion point lies: by the apex, tooth neck, cut­ting edge (of the mastication surface).</a:t>
            </a:r>
            <a:endParaRPr lang="uk-UA" dirty="0"/>
          </a:p>
          <a:p>
            <a:pPr marL="64008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62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/>
              </a:rPr>
              <a:t>D.A. </a:t>
            </a:r>
            <a:r>
              <a:rPr lang="en-US" dirty="0" err="1">
                <a:effectLst/>
              </a:rPr>
              <a:t>Kalvelis</a:t>
            </a:r>
            <a:r>
              <a:rPr lang="en-US" dirty="0">
                <a:effectLst/>
              </a:rPr>
              <a:t> (1957) </a:t>
            </a:r>
            <a:r>
              <a:rPr lang="uk-UA" sz="3100" dirty="0" smtClean="0"/>
              <a:t>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/>
              <a:t> </a:t>
            </a:r>
            <a:r>
              <a:rPr lang="en-US" dirty="0" smtClean="0"/>
              <a:t> 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1952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algn="just"/>
            <a:r>
              <a:rPr lang="en-US" sz="2400" dirty="0"/>
              <a:t>1. Anomalous position of individual teeth:</a:t>
            </a:r>
            <a:endParaRPr lang="uk-UA" sz="2400" dirty="0"/>
          </a:p>
          <a:p>
            <a:pPr algn="just"/>
            <a:r>
              <a:rPr lang="en-US" sz="2400" dirty="0"/>
              <a:t>a)  </a:t>
            </a:r>
            <a:r>
              <a:rPr lang="en-US" sz="2400" dirty="0" err="1"/>
              <a:t>labiobuccal</a:t>
            </a:r>
            <a:r>
              <a:rPr lang="en-US" sz="2400" dirty="0"/>
              <a:t> position of teeth;</a:t>
            </a:r>
            <a:endParaRPr lang="uk-UA" sz="2400" dirty="0"/>
          </a:p>
          <a:p>
            <a:pPr algn="just"/>
            <a:r>
              <a:rPr lang="en-US" sz="2400" dirty="0"/>
              <a:t>b)  </a:t>
            </a:r>
            <a:r>
              <a:rPr lang="en-US" sz="2400" dirty="0" err="1"/>
              <a:t>palatoglossal</a:t>
            </a:r>
            <a:r>
              <a:rPr lang="en-US" sz="2400" dirty="0"/>
              <a:t> position of teeth;</a:t>
            </a:r>
            <a:endParaRPr lang="uk-UA" sz="2400" dirty="0"/>
          </a:p>
          <a:p>
            <a:pPr algn="just"/>
            <a:r>
              <a:rPr lang="en-US" sz="2400" dirty="0"/>
              <a:t>c)  medial position of teeth;</a:t>
            </a:r>
            <a:endParaRPr lang="uk-UA" sz="2400" dirty="0"/>
          </a:p>
          <a:p>
            <a:pPr algn="just"/>
            <a:r>
              <a:rPr lang="en-US" sz="2400" dirty="0"/>
              <a:t>d) distal position of teeth;</a:t>
            </a:r>
            <a:endParaRPr lang="uk-UA" sz="2400" dirty="0"/>
          </a:p>
          <a:p>
            <a:pPr algn="just"/>
            <a:r>
              <a:rPr lang="en-US" sz="2400" dirty="0"/>
              <a:t>e)  low position of teeth (</a:t>
            </a:r>
            <a:r>
              <a:rPr lang="en-US" sz="2400" dirty="0" err="1"/>
              <a:t>infraocclusion</a:t>
            </a:r>
            <a:r>
              <a:rPr lang="en-US" sz="2400" dirty="0"/>
              <a:t>);</a:t>
            </a:r>
            <a:endParaRPr lang="uk-UA" sz="2400" dirty="0"/>
          </a:p>
          <a:p>
            <a:pPr algn="just"/>
            <a:r>
              <a:rPr lang="en-US" sz="2400" dirty="0"/>
              <a:t>f)  high position of teeth (</a:t>
            </a:r>
            <a:r>
              <a:rPr lang="en-US" sz="2400" dirty="0" err="1"/>
              <a:t>supraocclusion</a:t>
            </a:r>
            <a:r>
              <a:rPr lang="en-US" sz="2400" dirty="0"/>
              <a:t>);</a:t>
            </a:r>
            <a:endParaRPr lang="uk-UA" sz="2400" dirty="0"/>
          </a:p>
          <a:p>
            <a:pPr algn="just"/>
            <a:r>
              <a:rPr lang="en-US" sz="2400" dirty="0"/>
              <a:t>g)  tooth rotation around the longitudinal axis (torsion anomaly);</a:t>
            </a:r>
            <a:endParaRPr lang="uk-UA" sz="2400" dirty="0"/>
          </a:p>
          <a:p>
            <a:pPr algn="just"/>
            <a:r>
              <a:rPr lang="en-US" sz="2400" dirty="0"/>
              <a:t>h)   transposition   (teeth   change places);</a:t>
            </a:r>
            <a:endParaRPr lang="uk-UA" sz="2400" dirty="0"/>
          </a:p>
          <a:p>
            <a:pPr algn="just"/>
            <a:r>
              <a:rPr lang="en-US" sz="2400" dirty="0"/>
              <a:t>i) </a:t>
            </a:r>
            <a:r>
              <a:rPr lang="en-US" sz="2400" dirty="0" err="1"/>
              <a:t>diastems</a:t>
            </a:r>
            <a:r>
              <a:rPr lang="en-US" sz="2400" dirty="0"/>
              <a:t> and </a:t>
            </a:r>
            <a:r>
              <a:rPr lang="en-US" sz="2400" dirty="0" err="1"/>
              <a:t>diaereses</a:t>
            </a:r>
            <a:r>
              <a:rPr lang="en-US" sz="2400" dirty="0"/>
              <a:t> between teeth;</a:t>
            </a:r>
            <a:endParaRPr lang="uk-UA" sz="2400" dirty="0"/>
          </a:p>
          <a:p>
            <a:pPr algn="just"/>
            <a:r>
              <a:rPr lang="en-US" sz="2400" dirty="0"/>
              <a:t>j) compact teeth position (conges­tion</a:t>
            </a:r>
            <a:r>
              <a:rPr lang="en-US" sz="2400" dirty="0" smtClean="0"/>
              <a:t>).</a:t>
            </a:r>
          </a:p>
          <a:p>
            <a:pPr algn="just"/>
            <a:r>
              <a:rPr lang="en-US" sz="2400" dirty="0"/>
              <a:t>2. Upper canine teeth </a:t>
            </a:r>
            <a:r>
              <a:rPr lang="en-US" sz="2400" dirty="0" err="1"/>
              <a:t>allotopia</a:t>
            </a:r>
            <a:r>
              <a:rPr lang="en-US" sz="2400" dirty="0"/>
              <a:t>. </a:t>
            </a:r>
            <a:endParaRPr lang="uk-UA" sz="24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14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8929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V.Y. </a:t>
            </a:r>
            <a:r>
              <a:rPr lang="en-US" sz="3200" dirty="0" err="1"/>
              <a:t>Kurliandskyi</a:t>
            </a:r>
            <a:r>
              <a:rPr lang="en-US" sz="3200" dirty="0"/>
              <a:t> (1957) 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—  torsion</a:t>
            </a:r>
            <a:r>
              <a:rPr lang="en-US" dirty="0"/>
              <a:t>;</a:t>
            </a:r>
            <a:endParaRPr lang="uk-UA" dirty="0"/>
          </a:p>
          <a:p>
            <a:r>
              <a:rPr lang="en-US" dirty="0"/>
              <a:t>—   dislocation in the vestibular or oral direction;</a:t>
            </a:r>
            <a:endParaRPr lang="uk-UA" dirty="0"/>
          </a:p>
          <a:p>
            <a:r>
              <a:rPr lang="en-US" dirty="0"/>
              <a:t>—  dislocation in the mesial or distal direction;</a:t>
            </a:r>
            <a:endParaRPr lang="uk-UA" dirty="0"/>
          </a:p>
          <a:p>
            <a:r>
              <a:rPr lang="en-US" dirty="0"/>
              <a:t>—  violation of the tooth crown location height in the dental arch.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07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89298"/>
          </a:xfrm>
        </p:spPr>
        <p:txBody>
          <a:bodyPr>
            <a:normAutofit/>
          </a:bodyPr>
          <a:lstStyle/>
          <a:p>
            <a:r>
              <a:rPr lang="en-US" sz="3200" dirty="0"/>
              <a:t>F.Y. </a:t>
            </a:r>
            <a:r>
              <a:rPr lang="en-US" sz="3200" dirty="0" err="1"/>
              <a:t>Khoroshilkina</a:t>
            </a:r>
            <a:r>
              <a:rPr lang="en-US" sz="3200" dirty="0"/>
              <a:t> and Y.M. </a:t>
            </a:r>
            <a:r>
              <a:rPr lang="en-US" sz="3200" dirty="0" err="1"/>
              <a:t>Malyhin</a:t>
            </a:r>
            <a:r>
              <a:rPr lang="en-US" sz="3200" dirty="0"/>
              <a:t> 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In </a:t>
            </a:r>
            <a:r>
              <a:rPr lang="en-US" i="1" dirty="0"/>
              <a:t>the transversal direction:</a:t>
            </a:r>
            <a:endParaRPr lang="uk-UA" dirty="0"/>
          </a:p>
          <a:p>
            <a:pPr marL="64008" indent="0">
              <a:buNone/>
            </a:pPr>
            <a:r>
              <a:rPr lang="en-US" dirty="0"/>
              <a:t>1) medial or lateral position of frontal teeth;</a:t>
            </a:r>
            <a:endParaRPr lang="uk-UA" dirty="0"/>
          </a:p>
          <a:p>
            <a:pPr marL="64008" indent="0">
              <a:buNone/>
            </a:pPr>
            <a:r>
              <a:rPr lang="en-US" dirty="0" smtClean="0"/>
              <a:t>2) </a:t>
            </a:r>
            <a:r>
              <a:rPr lang="en-US" dirty="0"/>
              <a:t>vestibular or oral position of lateral teeth.</a:t>
            </a:r>
            <a:endParaRPr lang="uk-UA" dirty="0"/>
          </a:p>
          <a:p>
            <a:r>
              <a:rPr lang="uk-UA" dirty="0"/>
              <a:t> </a:t>
            </a:r>
            <a:r>
              <a:rPr lang="en-US" i="1" dirty="0"/>
              <a:t>In the vertical direction:</a:t>
            </a:r>
            <a:endParaRPr lang="uk-UA" dirty="0"/>
          </a:p>
          <a:p>
            <a:pPr marL="64008" indent="0">
              <a:buNone/>
            </a:pPr>
            <a:r>
              <a:rPr lang="en-US" dirty="0" smtClean="0"/>
              <a:t>1)</a:t>
            </a:r>
            <a:r>
              <a:rPr lang="en-US" dirty="0" err="1" smtClean="0"/>
              <a:t>supraposition</a:t>
            </a:r>
            <a:r>
              <a:rPr lang="en-US" dirty="0" smtClean="0"/>
              <a:t> </a:t>
            </a:r>
            <a:r>
              <a:rPr lang="en-US" dirty="0"/>
              <a:t>of upper teeth or </a:t>
            </a:r>
            <a:r>
              <a:rPr lang="en-US" dirty="0" err="1"/>
              <a:t>infraposition</a:t>
            </a:r>
            <a:r>
              <a:rPr lang="en-US" dirty="0"/>
              <a:t> of lower teeth; </a:t>
            </a:r>
            <a:endParaRPr lang="en-US" dirty="0" smtClean="0"/>
          </a:p>
          <a:p>
            <a:pPr marL="64008" indent="0">
              <a:buNone/>
            </a:pPr>
            <a:r>
              <a:rPr lang="en-US" dirty="0" smtClean="0"/>
              <a:t>2</a:t>
            </a:r>
            <a:r>
              <a:rPr lang="en-US" dirty="0"/>
              <a:t>) </a:t>
            </a:r>
            <a:r>
              <a:rPr lang="en-US" dirty="0" err="1"/>
              <a:t>supraposition</a:t>
            </a:r>
            <a:r>
              <a:rPr lang="en-US" dirty="0"/>
              <a:t> of lower teeth or </a:t>
            </a:r>
            <a:r>
              <a:rPr lang="en-US" dirty="0" err="1"/>
              <a:t>infraposition</a:t>
            </a:r>
            <a:r>
              <a:rPr lang="en-US" dirty="0"/>
              <a:t> of upper teeth.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67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798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i="1" dirty="0" smtClean="0"/>
              <a:t>In </a:t>
            </a:r>
            <a:r>
              <a:rPr lang="en-US" sz="2800" i="1" dirty="0"/>
              <a:t>the sagittal direction:</a:t>
            </a:r>
            <a:endParaRPr lang="uk-UA" sz="2800" dirty="0"/>
          </a:p>
          <a:p>
            <a:r>
              <a:rPr lang="en-US" sz="2800" dirty="0"/>
              <a:t>1) protrusion or </a:t>
            </a:r>
            <a:r>
              <a:rPr lang="en-US" sz="2800" dirty="0" err="1"/>
              <a:t>retrusion</a:t>
            </a:r>
            <a:r>
              <a:rPr lang="en-US" sz="2800" dirty="0"/>
              <a:t> of frontal teeth;</a:t>
            </a:r>
            <a:endParaRPr lang="uk-UA" sz="2800" dirty="0"/>
          </a:p>
          <a:p>
            <a:r>
              <a:rPr lang="en-US" sz="2800" dirty="0"/>
              <a:t>2) medial or distal position of lateral teeth. </a:t>
            </a:r>
            <a:endParaRPr lang="en-US" sz="2800" dirty="0" smtClean="0"/>
          </a:p>
          <a:p>
            <a:endParaRPr lang="en-US" sz="2800" dirty="0"/>
          </a:p>
          <a:p>
            <a:endParaRPr lang="uk-UA" sz="2800" dirty="0"/>
          </a:p>
          <a:p>
            <a:r>
              <a:rPr lang="en-US" sz="2800" dirty="0"/>
              <a:t>1) tooth rotation around its longitudinal axis;</a:t>
            </a:r>
            <a:endParaRPr lang="uk-UA" sz="2800" dirty="0"/>
          </a:p>
          <a:p>
            <a:r>
              <a:rPr lang="en-US" sz="2800" dirty="0"/>
              <a:t>2) transposition — neighboring teeth exchange places.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0154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</a:rPr>
              <a:t>VESTIBULAR TEETH POSITION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en-US" dirty="0" smtClean="0"/>
              <a:t>                        Etiologic </a:t>
            </a:r>
            <a:r>
              <a:rPr lang="en-US" dirty="0"/>
              <a:t>agents </a:t>
            </a:r>
            <a:r>
              <a:rPr lang="en-US" dirty="0" smtClean="0"/>
              <a:t>:</a:t>
            </a:r>
            <a:endParaRPr lang="uk-UA" dirty="0"/>
          </a:p>
          <a:p>
            <a:r>
              <a:rPr lang="en-US" dirty="0"/>
              <a:t>-   irregular follicle anlage;</a:t>
            </a:r>
            <a:endParaRPr lang="uk-UA" dirty="0"/>
          </a:p>
          <a:p>
            <a:r>
              <a:rPr lang="en-US" dirty="0"/>
              <a:t>-   early extraction of milk teeth;</a:t>
            </a:r>
            <a:endParaRPr lang="uk-UA" dirty="0"/>
          </a:p>
          <a:p>
            <a:r>
              <a:rPr lang="en-US" dirty="0"/>
              <a:t>-   nasal breathing disturbance;</a:t>
            </a:r>
            <a:endParaRPr lang="uk-UA" dirty="0"/>
          </a:p>
          <a:p>
            <a:r>
              <a:rPr lang="en-US" dirty="0"/>
              <a:t>-   supplemental teeth;</a:t>
            </a:r>
            <a:endParaRPr lang="uk-UA" dirty="0"/>
          </a:p>
          <a:p>
            <a:r>
              <a:rPr lang="en-US" dirty="0"/>
              <a:t>-   inadequacy of teeth crowns to the width of jaws apical basis;</a:t>
            </a:r>
            <a:endParaRPr lang="uk-UA" dirty="0"/>
          </a:p>
          <a:p>
            <a:r>
              <a:rPr lang="en-US" dirty="0"/>
              <a:t>-   dental arches narrowing;</a:t>
            </a:r>
            <a:endParaRPr lang="uk-UA" dirty="0"/>
          </a:p>
          <a:p>
            <a:r>
              <a:rPr lang="en-US" dirty="0"/>
              <a:t>-   milk molars change delay.</a:t>
            </a:r>
            <a:endParaRPr lang="uk-UA" dirty="0"/>
          </a:p>
          <a:p>
            <a:pPr>
              <a:buFont typeface="Wingdings" pitchFamily="2" charset="2"/>
              <a:buChar char="Ø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41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. PALATINE TEETH POSITION</a:t>
            </a:r>
            <a:endParaRPr lang="uk-UA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Etiologic agents </a:t>
            </a:r>
            <a:r>
              <a:rPr lang="en-US" dirty="0" smtClean="0"/>
              <a:t>:</a:t>
            </a:r>
            <a:endParaRPr lang="uk-UA" dirty="0"/>
          </a:p>
          <a:p>
            <a:r>
              <a:rPr lang="en-US" dirty="0"/>
              <a:t>a) </a:t>
            </a:r>
            <a:r>
              <a:rPr lang="en-US" dirty="0" err="1"/>
              <a:t>interincisor</a:t>
            </a:r>
            <a:r>
              <a:rPr lang="en-US" dirty="0"/>
              <a:t> bone underdevelopment;</a:t>
            </a:r>
            <a:endParaRPr lang="uk-UA" dirty="0"/>
          </a:p>
          <a:p>
            <a:r>
              <a:rPr lang="en-US" dirty="0"/>
              <a:t>b) upper jaw anterior part narrowing;</a:t>
            </a:r>
            <a:endParaRPr lang="uk-UA" dirty="0"/>
          </a:p>
          <a:p>
            <a:r>
              <a:rPr lang="en-US" dirty="0"/>
              <a:t>c) alveolar process growth disturbance;</a:t>
            </a:r>
            <a:endParaRPr lang="uk-UA" dirty="0"/>
          </a:p>
          <a:p>
            <a:r>
              <a:rPr lang="en-US" dirty="0"/>
              <a:t>d) supplemental teeth;</a:t>
            </a:r>
            <a:endParaRPr lang="uk-UA" dirty="0"/>
          </a:p>
          <a:p>
            <a:r>
              <a:rPr lang="en-US" dirty="0"/>
              <a:t>e) premature milk teeth extraction;</a:t>
            </a:r>
            <a:endParaRPr lang="uk-UA" dirty="0"/>
          </a:p>
          <a:p>
            <a:r>
              <a:rPr lang="en-US" dirty="0"/>
              <a:t>f)  bad habits;</a:t>
            </a:r>
            <a:endParaRPr lang="uk-UA" dirty="0"/>
          </a:p>
          <a:p>
            <a:r>
              <a:rPr lang="en-US" dirty="0"/>
              <a:t>g) nasal breathing disturbance;</a:t>
            </a:r>
            <a:endParaRPr lang="uk-UA" dirty="0"/>
          </a:p>
          <a:p>
            <a:r>
              <a:rPr lang="en-US" dirty="0"/>
              <a:t>h) upper lip, alveolar process, hard palate nonunion;</a:t>
            </a:r>
            <a:endParaRPr lang="uk-UA" dirty="0"/>
          </a:p>
          <a:p>
            <a:r>
              <a:rPr lang="en-US" dirty="0"/>
              <a:t>i) transitional dentition process vio­lation;</a:t>
            </a:r>
            <a:endParaRPr lang="uk-UA" dirty="0"/>
          </a:p>
          <a:p>
            <a:r>
              <a:rPr lang="en-US" dirty="0"/>
              <a:t>j) irregular teeth germs anlage.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0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726</Words>
  <Application>Microsoft Office PowerPoint</Application>
  <PresentationFormat>Экран (4:3)</PresentationFormat>
  <Paragraphs>97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ETIOLOGY, PATHOGENESIS, CLINICAL PRESENTATION, DIAGNOSTICS, TREATMENT, AND PROPHYLAXIS OF INDIVIDUAL TEETH POSITION ANOMALIES</vt:lpstr>
      <vt:lpstr>Angle (1889): </vt:lpstr>
      <vt:lpstr>to Simon</vt:lpstr>
      <vt:lpstr>D.A. Kalvelis (1957) .    </vt:lpstr>
      <vt:lpstr>V.Y. Kurliandskyi (1957) </vt:lpstr>
      <vt:lpstr>F.Y. Khoroshilkina and Y.M. Malyhin </vt:lpstr>
      <vt:lpstr>Презентация PowerPoint</vt:lpstr>
      <vt:lpstr>VESTIBULAR TEETH POSITION</vt:lpstr>
      <vt:lpstr>. PALATINE TEETH POSITION</vt:lpstr>
      <vt:lpstr>LINGUAL TEETH POSITION</vt:lpstr>
      <vt:lpstr>DIASTEMA</vt:lpstr>
      <vt:lpstr>F.Y. Khoroshilkina (1962) offered diastema types classification.</vt:lpstr>
      <vt:lpstr>Types of diastems</vt:lpstr>
      <vt:lpstr>TEETH TORSIONS (TORSION ANOMALY)</vt:lpstr>
      <vt:lpstr>SUPRAOCCLUSION AND INFRAOCCLUSION</vt:lpstr>
      <vt:lpstr>TEETH TRANSPOSITION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Етіологія, патогенез, клініка, діагностика, профілактика і лікування аномалій окремих зубів, кольору, структури твердих тканин зуба, кількості (адентія, надкомплектні зуби)</dc:title>
  <dc:creator>Мартиць Юрій</dc:creator>
  <cp:lastModifiedBy>Мартиць Юрій</cp:lastModifiedBy>
  <cp:revision>23</cp:revision>
  <dcterms:created xsi:type="dcterms:W3CDTF">2012-09-09T18:43:23Z</dcterms:created>
  <dcterms:modified xsi:type="dcterms:W3CDTF">2013-09-17T08:42:41Z</dcterms:modified>
</cp:coreProperties>
</file>